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2" r:id="rId3"/>
    <p:sldId id="262" r:id="rId4"/>
    <p:sldId id="264" r:id="rId5"/>
    <p:sldId id="265" r:id="rId6"/>
    <p:sldId id="266" r:id="rId7"/>
    <p:sldId id="267" r:id="rId8"/>
    <p:sldId id="312" r:id="rId9"/>
    <p:sldId id="283" r:id="rId10"/>
    <p:sldId id="311" r:id="rId11"/>
    <p:sldId id="272" r:id="rId12"/>
    <p:sldId id="268" r:id="rId13"/>
    <p:sldId id="269" r:id="rId14"/>
    <p:sldId id="270" r:id="rId15"/>
    <p:sldId id="271" r:id="rId16"/>
    <p:sldId id="280" r:id="rId17"/>
    <p:sldId id="273" r:id="rId18"/>
    <p:sldId id="274" r:id="rId19"/>
    <p:sldId id="318" r:id="rId20"/>
    <p:sldId id="275" r:id="rId21"/>
    <p:sldId id="276" r:id="rId22"/>
    <p:sldId id="277" r:id="rId23"/>
    <p:sldId id="299" r:id="rId24"/>
    <p:sldId id="278" r:id="rId25"/>
    <p:sldId id="335" r:id="rId26"/>
    <p:sldId id="281" r:id="rId27"/>
    <p:sldId id="317" r:id="rId28"/>
    <p:sldId id="279" r:id="rId29"/>
    <p:sldId id="282" r:id="rId30"/>
    <p:sldId id="341" r:id="rId31"/>
    <p:sldId id="284" r:id="rId32"/>
    <p:sldId id="285" r:id="rId33"/>
    <p:sldId id="288" r:id="rId34"/>
    <p:sldId id="286" r:id="rId35"/>
    <p:sldId id="289" r:id="rId36"/>
    <p:sldId id="331" r:id="rId37"/>
    <p:sldId id="321" r:id="rId38"/>
    <p:sldId id="322" r:id="rId39"/>
    <p:sldId id="323" r:id="rId40"/>
    <p:sldId id="324" r:id="rId41"/>
    <p:sldId id="334" r:id="rId42"/>
    <p:sldId id="325" r:id="rId43"/>
    <p:sldId id="330" r:id="rId44"/>
    <p:sldId id="326" r:id="rId45"/>
    <p:sldId id="327" r:id="rId46"/>
    <p:sldId id="328" r:id="rId47"/>
    <p:sldId id="287" r:id="rId48"/>
    <p:sldId id="333" r:id="rId49"/>
    <p:sldId id="329" r:id="rId50"/>
    <p:sldId id="290" r:id="rId51"/>
    <p:sldId id="293" r:id="rId52"/>
    <p:sldId id="309" r:id="rId53"/>
    <p:sldId id="320" r:id="rId54"/>
    <p:sldId id="310" r:id="rId55"/>
    <p:sldId id="319" r:id="rId56"/>
    <p:sldId id="337" r:id="rId57"/>
    <p:sldId id="338" r:id="rId58"/>
    <p:sldId id="336" r:id="rId59"/>
    <p:sldId id="332" r:id="rId60"/>
    <p:sldId id="295" r:id="rId61"/>
    <p:sldId id="260" r:id="rId62"/>
    <p:sldId id="313" r:id="rId63"/>
    <p:sldId id="314" r:id="rId64"/>
    <p:sldId id="339" r:id="rId65"/>
    <p:sldId id="340" r:id="rId66"/>
    <p:sldId id="297" r:id="rId67"/>
    <p:sldId id="296" r:id="rId68"/>
    <p:sldId id="346" r:id="rId69"/>
    <p:sldId id="347" r:id="rId70"/>
    <p:sldId id="258" r:id="rId71"/>
    <p:sldId id="300" r:id="rId72"/>
    <p:sldId id="257" r:id="rId73"/>
    <p:sldId id="315" r:id="rId74"/>
    <p:sldId id="294" r:id="rId75"/>
    <p:sldId id="301" r:id="rId76"/>
    <p:sldId id="298" r:id="rId77"/>
    <p:sldId id="291" r:id="rId78"/>
    <p:sldId id="343" r:id="rId79"/>
    <p:sldId id="344" r:id="rId80"/>
    <p:sldId id="345" r:id="rId81"/>
    <p:sldId id="302" r:id="rId82"/>
    <p:sldId id="303" r:id="rId83"/>
    <p:sldId id="304" r:id="rId84"/>
    <p:sldId id="308" r:id="rId85"/>
    <p:sldId id="305" r:id="rId86"/>
    <p:sldId id="307" r:id="rId87"/>
    <p:sldId id="261" r:id="rId8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nl-NL" smtClean="0"/>
              <a:t>Klik om de stijl te bewerken</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7C211545-E0FC-4B19-B1E5-EB81212E7A3E}" type="datetimeFigureOut">
              <a:rPr lang="nl-NL" smtClean="0"/>
              <a:t>23-10-2017</a:t>
            </a:fld>
            <a:endParaRPr lang="nl-NL"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nl-NL"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4013989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211545-E0FC-4B19-B1E5-EB81212E7A3E}" type="datetimeFigureOut">
              <a:rPr lang="nl-NL" smtClean="0"/>
              <a:t>23-10-2017</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775655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el en bijschrif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211545-E0FC-4B19-B1E5-EB81212E7A3E}" type="datetimeFigureOut">
              <a:rPr lang="nl-NL" smtClean="0"/>
              <a:t>23-10-2017</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3482256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eraat met bijschrift">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nl-NL" smtClean="0"/>
              <a:t>Klik om de stijl te bewerken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211545-E0FC-4B19-B1E5-EB81212E7A3E}" type="datetimeFigureOut">
              <a:rPr lang="nl-NL" smtClean="0"/>
              <a:t>23-10-2017</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3577657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amkaartj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211545-E0FC-4B19-B1E5-EB81212E7A3E}" type="datetimeFigureOut">
              <a:rPr lang="nl-NL" smtClean="0"/>
              <a:t>23-10-2017</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1653120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nl-NL" smtClean="0"/>
              <a:t>Klik om de stijl te bewerken</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C211545-E0FC-4B19-B1E5-EB81212E7A3E}" type="datetimeFigureOut">
              <a:rPr lang="nl-NL" smtClean="0"/>
              <a:t>23-10-2017</a:t>
            </a:fld>
            <a:endParaRPr lang="nl-NL" dirty="0"/>
          </a:p>
        </p:txBody>
      </p:sp>
      <p:sp>
        <p:nvSpPr>
          <p:cNvPr id="8" name="Footer Placeholder 7"/>
          <p:cNvSpPr>
            <a:spLocks noGrp="1"/>
          </p:cNvSpPr>
          <p:nvPr>
            <p:ph type="ftr" sz="quarter" idx="11"/>
          </p:nvPr>
        </p:nvSpPr>
        <p:spPr/>
        <p:txBody>
          <a:bodyPr/>
          <a:lstStyle/>
          <a:p>
            <a:endParaRPr lang="nl-NL" dirty="0"/>
          </a:p>
        </p:txBody>
      </p:sp>
      <p:sp>
        <p:nvSpPr>
          <p:cNvPr id="9" name="Slide Number Placeholder 8"/>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1329648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nl-NL" smtClean="0"/>
              <a:t>Klik om de stijl te bewerken</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C211545-E0FC-4B19-B1E5-EB81212E7A3E}" type="datetimeFigureOut">
              <a:rPr lang="nl-NL" smtClean="0"/>
              <a:t>23-10-2017</a:t>
            </a:fld>
            <a:endParaRPr lang="nl-NL" dirty="0"/>
          </a:p>
        </p:txBody>
      </p:sp>
      <p:sp>
        <p:nvSpPr>
          <p:cNvPr id="8" name="Footer Placeholder 7"/>
          <p:cNvSpPr>
            <a:spLocks noGrp="1"/>
          </p:cNvSpPr>
          <p:nvPr>
            <p:ph type="ftr" sz="quarter" idx="11"/>
          </p:nvPr>
        </p:nvSpPr>
        <p:spPr>
          <a:xfrm>
            <a:off x="561111" y="6391838"/>
            <a:ext cx="3644282" cy="304801"/>
          </a:xfrm>
        </p:spPr>
        <p:txBody>
          <a:bodyPr/>
          <a:lstStyle/>
          <a:p>
            <a:endParaRPr lang="nl-NL" dirty="0"/>
          </a:p>
        </p:txBody>
      </p:sp>
      <p:sp>
        <p:nvSpPr>
          <p:cNvPr id="9" name="Slide Number Placeholder 8"/>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227116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7C211545-E0FC-4B19-B1E5-EB81212E7A3E}" type="datetimeFigureOut">
              <a:rPr lang="nl-NL" smtClean="0"/>
              <a:t>23-10-2017</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3842973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7C211545-E0FC-4B19-B1E5-EB81212E7A3E}" type="datetimeFigureOut">
              <a:rPr lang="nl-NL" smtClean="0"/>
              <a:t>23-10-2017</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2337929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211545-E0FC-4B19-B1E5-EB81212E7A3E}" type="datetimeFigureOut">
              <a:rPr lang="nl-NL" smtClean="0"/>
              <a:t>23-10-2017</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2094167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211545-E0FC-4B19-B1E5-EB81212E7A3E}" type="datetimeFigureOut">
              <a:rPr lang="nl-NL" smtClean="0"/>
              <a:t>23-10-2017</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1203606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211545-E0FC-4B19-B1E5-EB81212E7A3E}" type="datetimeFigureOut">
              <a:rPr lang="nl-NL" smtClean="0"/>
              <a:t>23-10-2017</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3875780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211545-E0FC-4B19-B1E5-EB81212E7A3E}" type="datetimeFigureOut">
              <a:rPr lang="nl-NL" smtClean="0"/>
              <a:t>23-10-2017</a:t>
            </a:fld>
            <a:endParaRPr lang="nl-NL" dirty="0"/>
          </a:p>
        </p:txBody>
      </p:sp>
      <p:sp>
        <p:nvSpPr>
          <p:cNvPr id="8" name="Footer Placeholder 7"/>
          <p:cNvSpPr>
            <a:spLocks noGrp="1"/>
          </p:cNvSpPr>
          <p:nvPr>
            <p:ph type="ftr" sz="quarter" idx="11"/>
          </p:nvPr>
        </p:nvSpPr>
        <p:spPr/>
        <p:txBody>
          <a:bodyPr/>
          <a:lstStyle/>
          <a:p>
            <a:endParaRPr lang="nl-NL" dirty="0"/>
          </a:p>
        </p:txBody>
      </p:sp>
      <p:sp>
        <p:nvSpPr>
          <p:cNvPr id="9" name="Slide Number Placeholder 8"/>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1325840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211545-E0FC-4B19-B1E5-EB81212E7A3E}" type="datetimeFigureOut">
              <a:rPr lang="nl-NL" smtClean="0"/>
              <a:t>23-10-2017</a:t>
            </a:fld>
            <a:endParaRPr lang="nl-NL" dirty="0"/>
          </a:p>
        </p:txBody>
      </p:sp>
      <p:sp>
        <p:nvSpPr>
          <p:cNvPr id="4" name="Footer Placeholder 3"/>
          <p:cNvSpPr>
            <a:spLocks noGrp="1"/>
          </p:cNvSpPr>
          <p:nvPr>
            <p:ph type="ftr" sz="quarter" idx="11"/>
          </p:nvPr>
        </p:nvSpPr>
        <p:spPr/>
        <p:txBody>
          <a:bodyPr/>
          <a:lstStyle/>
          <a:p>
            <a:endParaRPr lang="nl-NL" dirty="0"/>
          </a:p>
        </p:txBody>
      </p:sp>
      <p:sp>
        <p:nvSpPr>
          <p:cNvPr id="5" name="Slide Number Placeholder 4"/>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3104544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11545-E0FC-4B19-B1E5-EB81212E7A3E}" type="datetimeFigureOut">
              <a:rPr lang="nl-NL" smtClean="0"/>
              <a:t>23-10-2017</a:t>
            </a:fld>
            <a:endParaRPr lang="nl-NL" dirty="0"/>
          </a:p>
        </p:txBody>
      </p:sp>
      <p:sp>
        <p:nvSpPr>
          <p:cNvPr id="3" name="Footer Placeholder 2"/>
          <p:cNvSpPr>
            <a:spLocks noGrp="1"/>
          </p:cNvSpPr>
          <p:nvPr>
            <p:ph type="ftr" sz="quarter" idx="11"/>
          </p:nvPr>
        </p:nvSpPr>
        <p:spPr/>
        <p:txBody>
          <a:bodyPr/>
          <a:lstStyle/>
          <a:p>
            <a:endParaRPr lang="nl-NL"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673009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211545-E0FC-4B19-B1E5-EB81212E7A3E}" type="datetimeFigureOut">
              <a:rPr lang="nl-NL" smtClean="0"/>
              <a:t>23-10-2017</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23490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nl-NL" dirty="0" smtClean="0"/>
              <a:t>Klik op het pictogram als u een afbeelding wilt toevoegen</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211545-E0FC-4B19-B1E5-EB81212E7A3E}" type="datetimeFigureOut">
              <a:rPr lang="nl-NL" smtClean="0"/>
              <a:t>23-10-2017</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60A2505-D85C-4375-BDF9-ECC1B9A2F0EF}" type="slidenum">
              <a:rPr lang="nl-NL" smtClean="0"/>
              <a:t>‹nr.›</a:t>
            </a:fld>
            <a:endParaRPr lang="nl-NL" dirty="0"/>
          </a:p>
        </p:txBody>
      </p:sp>
    </p:spTree>
    <p:extLst>
      <p:ext uri="{BB962C8B-B14F-4D97-AF65-F5344CB8AC3E}">
        <p14:creationId xmlns:p14="http://schemas.microsoft.com/office/powerpoint/2010/main" val="1407752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nl-NL" smtClean="0"/>
              <a:t>Klik om de stijl te bewerken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7C211545-E0FC-4B19-B1E5-EB81212E7A3E}" type="datetimeFigureOut">
              <a:rPr lang="nl-NL" smtClean="0"/>
              <a:t>23-10-2017</a:t>
            </a:fld>
            <a:endParaRPr lang="nl-NL"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nl-NL"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60A2505-D85C-4375-BDF9-ECC1B9A2F0EF}" type="slidenum">
              <a:rPr lang="nl-NL" smtClean="0"/>
              <a:t>‹nr.›</a:t>
            </a:fld>
            <a:endParaRPr lang="nl-NL" dirty="0"/>
          </a:p>
        </p:txBody>
      </p:sp>
    </p:spTree>
    <p:extLst>
      <p:ext uri="{BB962C8B-B14F-4D97-AF65-F5344CB8AC3E}">
        <p14:creationId xmlns:p14="http://schemas.microsoft.com/office/powerpoint/2010/main" val="3411965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hyperlink" Target="https://www.youtube.com/watch?v=N1z2eltf-bI"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ctr"/>
            <a:r>
              <a:rPr lang="nl-NL" dirty="0" smtClean="0"/>
              <a:t>Jubileum Gemeentereis naar de projecten en de zustergemeenten Sincrai en Tirgu Mures</a:t>
            </a:r>
            <a:endParaRPr lang="nl-NL" dirty="0"/>
          </a:p>
        </p:txBody>
      </p:sp>
      <p:sp>
        <p:nvSpPr>
          <p:cNvPr id="3" name="Ondertitel 2"/>
          <p:cNvSpPr>
            <a:spLocks noGrp="1"/>
          </p:cNvSpPr>
          <p:nvPr>
            <p:ph type="subTitle" idx="1"/>
          </p:nvPr>
        </p:nvSpPr>
        <p:spPr/>
        <p:txBody>
          <a:bodyPr>
            <a:normAutofit/>
          </a:bodyPr>
          <a:lstStyle/>
          <a:p>
            <a:pPr lvl="2"/>
            <a:r>
              <a:rPr lang="nl-NL" sz="3600" dirty="0" smtClean="0"/>
              <a:t>5 tot en met 13 oktober 2017</a:t>
            </a:r>
            <a:endParaRPr lang="nl-NL" sz="3600" dirty="0"/>
          </a:p>
        </p:txBody>
      </p:sp>
    </p:spTree>
    <p:extLst>
      <p:ext uri="{BB962C8B-B14F-4D97-AF65-F5344CB8AC3E}">
        <p14:creationId xmlns:p14="http://schemas.microsoft.com/office/powerpoint/2010/main" val="2459461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472" y="832104"/>
            <a:ext cx="6925056" cy="5193792"/>
          </a:xfrm>
          <a:prstGeom prst="rect">
            <a:avLst/>
          </a:prstGeom>
        </p:spPr>
      </p:pic>
    </p:spTree>
    <p:extLst>
      <p:ext uri="{BB962C8B-B14F-4D97-AF65-F5344CB8AC3E}">
        <p14:creationId xmlns:p14="http://schemas.microsoft.com/office/powerpoint/2010/main" val="13668869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85032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400" y="0"/>
            <a:ext cx="10668000" cy="6858000"/>
          </a:xfrm>
          <a:prstGeom prst="rect">
            <a:avLst/>
          </a:prstGeom>
        </p:spPr>
      </p:pic>
    </p:spTree>
    <p:extLst>
      <p:ext uri="{BB962C8B-B14F-4D97-AF65-F5344CB8AC3E}">
        <p14:creationId xmlns:p14="http://schemas.microsoft.com/office/powerpoint/2010/main" val="3754863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64567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3090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sz="2800" dirty="0"/>
              <a:t>Predikantenechtpaar ds. Zsolt en </a:t>
            </a:r>
            <a:r>
              <a:rPr lang="nl-NL" sz="2800" dirty="0" err="1"/>
              <a:t>Ibolya</a:t>
            </a:r>
            <a:r>
              <a:rPr lang="nl-NL" sz="2800" dirty="0"/>
              <a:t> </a:t>
            </a:r>
            <a:r>
              <a:rPr lang="nl-NL" sz="2800" dirty="0" err="1" smtClean="0"/>
              <a:t>Nagy</a:t>
            </a:r>
            <a:r>
              <a:rPr lang="nl-NL" sz="2800" dirty="0" smtClean="0"/>
              <a:t> met hun kinderen</a:t>
            </a:r>
            <a:br>
              <a:rPr lang="nl-NL" sz="2800" dirty="0" smtClean="0"/>
            </a:br>
            <a:r>
              <a:rPr lang="nl-NL" sz="2800" dirty="0" smtClean="0"/>
              <a:t>Manuel en Maté</a:t>
            </a:r>
            <a:r>
              <a:rPr lang="nl-NL" sz="2800" dirty="0"/>
              <a:t/>
            </a:r>
            <a:br>
              <a:rPr lang="nl-NL" sz="2800" dirty="0"/>
            </a:br>
            <a:endParaRPr lang="nl-NL" sz="2800" dirty="0"/>
          </a:p>
        </p:txBody>
      </p:sp>
      <p:sp>
        <p:nvSpPr>
          <p:cNvPr id="3" name="Tijdelijke aanduiding voor inhoud 2"/>
          <p:cNvSpPr>
            <a:spLocks noGrp="1"/>
          </p:cNvSpPr>
          <p:nvPr>
            <p:ph idx="1"/>
          </p:nvPr>
        </p:nvSpPr>
        <p:spPr/>
        <p:txBody>
          <a:bodyPr>
            <a:normAutofit lnSpcReduction="10000"/>
          </a:bodyPr>
          <a:lstStyle/>
          <a:p>
            <a:r>
              <a:rPr lang="nl-NL" sz="2400" dirty="0" smtClean="0"/>
              <a:t>Een sympathiek predikantenechtpaar in een klein bergdorpje: </a:t>
            </a:r>
            <a:r>
              <a:rPr lang="nl-NL" sz="2400" dirty="0" err="1" smtClean="0"/>
              <a:t>Suveica</a:t>
            </a:r>
            <a:endParaRPr lang="nl-NL" sz="2400" dirty="0" smtClean="0"/>
          </a:p>
          <a:p>
            <a:r>
              <a:rPr lang="nl-NL" sz="2400" dirty="0" smtClean="0"/>
              <a:t>Kleine gemeente met vooral ouderen.</a:t>
            </a:r>
          </a:p>
          <a:p>
            <a:r>
              <a:rPr lang="nl-NL" sz="2400" dirty="0" smtClean="0"/>
              <a:t>Pastorie van 200 jaar oud: achterstallig onderhoud</a:t>
            </a:r>
          </a:p>
          <a:p>
            <a:r>
              <a:rPr lang="nl-NL" sz="2400" dirty="0" smtClean="0"/>
              <a:t>Gezondheidsklachten van de pastoriebewoners.</a:t>
            </a:r>
          </a:p>
          <a:p>
            <a:r>
              <a:rPr lang="nl-NL" sz="2400" dirty="0" smtClean="0"/>
              <a:t>Onderhoud vraagt om een forse investering.</a:t>
            </a:r>
          </a:p>
          <a:p>
            <a:r>
              <a:rPr lang="nl-NL" sz="2400" dirty="0" smtClean="0"/>
              <a:t>Voor de winter wordt woonruimte gezocht in Tirgu Mures</a:t>
            </a:r>
          </a:p>
          <a:p>
            <a:endParaRPr lang="nl-NL" sz="2400" dirty="0"/>
          </a:p>
        </p:txBody>
      </p:sp>
    </p:spTree>
    <p:extLst>
      <p:ext uri="{BB962C8B-B14F-4D97-AF65-F5344CB8AC3E}">
        <p14:creationId xmlns:p14="http://schemas.microsoft.com/office/powerpoint/2010/main" val="30397050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900" y="0"/>
            <a:ext cx="7264400" cy="8077200"/>
          </a:xfrm>
          <a:prstGeom prst="rect">
            <a:avLst/>
          </a:prstGeom>
        </p:spPr>
      </p:pic>
    </p:spTree>
    <p:extLst>
      <p:ext uri="{BB962C8B-B14F-4D97-AF65-F5344CB8AC3E}">
        <p14:creationId xmlns:p14="http://schemas.microsoft.com/office/powerpoint/2010/main" val="9290110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4700" y="647700"/>
            <a:ext cx="10604500" cy="5562600"/>
          </a:xfrm>
        </p:spPr>
      </p:pic>
    </p:spTree>
    <p:extLst>
      <p:ext uri="{BB962C8B-B14F-4D97-AF65-F5344CB8AC3E}">
        <p14:creationId xmlns:p14="http://schemas.microsoft.com/office/powerpoint/2010/main" val="3940908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472" y="832104"/>
            <a:ext cx="6925056" cy="5193792"/>
          </a:xfrm>
          <a:prstGeom prst="rect">
            <a:avLst/>
          </a:prstGeom>
        </p:spPr>
      </p:pic>
    </p:spTree>
    <p:extLst>
      <p:ext uri="{BB962C8B-B14F-4D97-AF65-F5344CB8AC3E}">
        <p14:creationId xmlns:p14="http://schemas.microsoft.com/office/powerpoint/2010/main" val="1493140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520700"/>
            <a:ext cx="8559800" cy="5511800"/>
          </a:xfrm>
          <a:prstGeom prst="rect">
            <a:avLst/>
          </a:prstGeom>
        </p:spPr>
      </p:pic>
    </p:spTree>
    <p:extLst>
      <p:ext uri="{BB962C8B-B14F-4D97-AF65-F5344CB8AC3E}">
        <p14:creationId xmlns:p14="http://schemas.microsoft.com/office/powerpoint/2010/main" val="499299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524000" y="-857250"/>
            <a:ext cx="15240000" cy="8572500"/>
          </a:xfrm>
          <a:prstGeom prst="rect">
            <a:avLst/>
          </a:prstGeom>
        </p:spPr>
      </p:pic>
    </p:spTree>
    <p:extLst>
      <p:ext uri="{BB962C8B-B14F-4D97-AF65-F5344CB8AC3E}">
        <p14:creationId xmlns:p14="http://schemas.microsoft.com/office/powerpoint/2010/main" val="105441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err="1" smtClean="0"/>
              <a:t>Coming</a:t>
            </a:r>
            <a:r>
              <a:rPr lang="nl-NL" dirty="0" smtClean="0"/>
              <a:t> home en Roma </a:t>
            </a:r>
            <a:r>
              <a:rPr lang="nl-NL" dirty="0" err="1" smtClean="0"/>
              <a:t>woodworks</a:t>
            </a:r>
            <a:r>
              <a:rPr lang="nl-NL" dirty="0" smtClean="0"/>
              <a:t/>
            </a:r>
            <a:br>
              <a:rPr lang="nl-NL" dirty="0" smtClean="0"/>
            </a:br>
            <a:r>
              <a:rPr lang="nl-NL" dirty="0" smtClean="0"/>
              <a:t>Daan en Debora de Groot</a:t>
            </a:r>
            <a:br>
              <a:rPr lang="nl-NL" dirty="0" smtClean="0"/>
            </a:br>
            <a:r>
              <a:rPr lang="nl-NL" dirty="0" smtClean="0"/>
              <a:t>Tirgu Mures</a:t>
            </a:r>
            <a:endParaRPr lang="nl-NL" dirty="0"/>
          </a:p>
        </p:txBody>
      </p:sp>
      <p:sp>
        <p:nvSpPr>
          <p:cNvPr id="3" name="Tijdelijke aanduiding voor inhoud 2"/>
          <p:cNvSpPr>
            <a:spLocks noGrp="1"/>
          </p:cNvSpPr>
          <p:nvPr>
            <p:ph idx="1"/>
          </p:nvPr>
        </p:nvSpPr>
        <p:spPr/>
        <p:txBody>
          <a:bodyPr>
            <a:normAutofit/>
          </a:bodyPr>
          <a:lstStyle/>
          <a:p>
            <a:endParaRPr lang="nl-NL" sz="2400" dirty="0" smtClean="0"/>
          </a:p>
          <a:p>
            <a:r>
              <a:rPr lang="nl-NL" sz="2400" dirty="0" smtClean="0"/>
              <a:t>Inloophuis </a:t>
            </a:r>
            <a:r>
              <a:rPr lang="nl-NL" sz="2400" dirty="0"/>
              <a:t>voor straatkinderen, straattieners, daklozen en families die in krotjes wonen in verschillende wijken in de stad </a:t>
            </a:r>
            <a:r>
              <a:rPr lang="nl-NL" sz="2400" dirty="0" smtClean="0"/>
              <a:t>Tirgu </a:t>
            </a:r>
            <a:r>
              <a:rPr lang="nl-NL" sz="2400" dirty="0"/>
              <a:t>Mures</a:t>
            </a:r>
            <a:r>
              <a:rPr lang="nl-NL" sz="2400" dirty="0" smtClean="0"/>
              <a:t>.</a:t>
            </a:r>
          </a:p>
          <a:p>
            <a:r>
              <a:rPr lang="nl-NL" sz="2400" dirty="0"/>
              <a:t> </a:t>
            </a:r>
            <a:r>
              <a:rPr lang="nl-NL" sz="2400" dirty="0" smtClean="0"/>
              <a:t>Drie </a:t>
            </a:r>
            <a:r>
              <a:rPr lang="nl-NL" sz="2400" dirty="0"/>
              <a:t>lokale sociaal en pastoraal werkers en verschillende Nederlandse vrijwilligers ondersteunen voor korte of langere tijd het </a:t>
            </a:r>
            <a:r>
              <a:rPr lang="nl-NL" sz="2400" dirty="0" err="1"/>
              <a:t>Coming</a:t>
            </a:r>
            <a:r>
              <a:rPr lang="nl-NL" sz="2400" dirty="0"/>
              <a:t> Home </a:t>
            </a:r>
            <a:r>
              <a:rPr lang="nl-NL" sz="2400" dirty="0" smtClean="0"/>
              <a:t>team</a:t>
            </a:r>
          </a:p>
          <a:p>
            <a:pPr marL="0" indent="0">
              <a:buNone/>
            </a:pPr>
            <a:endParaRPr lang="nl-NL" sz="2400" dirty="0"/>
          </a:p>
          <a:p>
            <a:endParaRPr lang="nl-NL" sz="2400" dirty="0"/>
          </a:p>
        </p:txBody>
      </p:sp>
    </p:spTree>
    <p:extLst>
      <p:ext uri="{BB962C8B-B14F-4D97-AF65-F5344CB8AC3E}">
        <p14:creationId xmlns:p14="http://schemas.microsoft.com/office/powerpoint/2010/main" val="1633757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r>
              <a:rPr lang="nl-NL" sz="2400" dirty="0"/>
              <a:t>Daarnaast worden er wekelijks Bijbelstudies, evangelisatieavonden en kinderclubs georganiseerd. In een Roma wijk in de stad is een educatie project opgezet waar kinderen leren lezen en schrijven en worden begeleid in het schoolgaan om aansluiting te vinden bij het niveau van de Roemeense scholen.</a:t>
            </a:r>
          </a:p>
        </p:txBody>
      </p:sp>
    </p:spTree>
    <p:extLst>
      <p:ext uri="{BB962C8B-B14F-4D97-AF65-F5344CB8AC3E}">
        <p14:creationId xmlns:p14="http://schemas.microsoft.com/office/powerpoint/2010/main" val="4057244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187150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1524000" y="-2286000"/>
            <a:ext cx="15240000" cy="11430000"/>
          </a:xfrm>
          <a:prstGeom prst="rect">
            <a:avLst/>
          </a:prstGeom>
        </p:spPr>
      </p:pic>
    </p:spTree>
    <p:extLst>
      <p:ext uri="{BB962C8B-B14F-4D97-AF65-F5344CB8AC3E}">
        <p14:creationId xmlns:p14="http://schemas.microsoft.com/office/powerpoint/2010/main" val="3491075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Roman </a:t>
            </a:r>
            <a:r>
              <a:rPr lang="nl-NL" dirty="0" err="1" smtClean="0"/>
              <a:t>woodworks</a:t>
            </a:r>
            <a:endParaRPr lang="nl-NL" dirty="0"/>
          </a:p>
        </p:txBody>
      </p:sp>
      <p:sp>
        <p:nvSpPr>
          <p:cNvPr id="3" name="Tijdelijke aanduiding voor inhoud 2"/>
          <p:cNvSpPr>
            <a:spLocks noGrp="1"/>
          </p:cNvSpPr>
          <p:nvPr>
            <p:ph idx="1"/>
          </p:nvPr>
        </p:nvSpPr>
        <p:spPr/>
        <p:txBody>
          <a:bodyPr>
            <a:normAutofit fontScale="92500" lnSpcReduction="20000"/>
          </a:bodyPr>
          <a:lstStyle/>
          <a:p>
            <a:r>
              <a:rPr lang="nl-NL" sz="2400" b="1" dirty="0">
                <a:solidFill>
                  <a:srgbClr val="FF0000"/>
                </a:solidFill>
              </a:rPr>
              <a:t>Werkgelegenheid</a:t>
            </a:r>
            <a:r>
              <a:rPr lang="nl-NL" sz="2400" dirty="0"/>
              <a:t> is een groot probleem in Roemenië. Met name in de Roma gemeenschap. De bezoekers van het inloophuis zijn vrijwel allemaal werkloos. Samen met het bedrijf </a:t>
            </a:r>
            <a:r>
              <a:rPr lang="nl-NL" sz="2400" dirty="0" err="1"/>
              <a:t>Turbocam</a:t>
            </a:r>
            <a:r>
              <a:rPr lang="nl-NL" sz="2400" dirty="0"/>
              <a:t> Romania zijn we in 2014 begonnen met een werk / woon project. Hiervoor is de vereniging </a:t>
            </a:r>
            <a:r>
              <a:rPr lang="nl-NL" sz="2400" dirty="0" err="1"/>
              <a:t>Asociatia</a:t>
            </a:r>
            <a:r>
              <a:rPr lang="nl-NL" sz="2400" dirty="0"/>
              <a:t> Roman Works opgericht. In een dorpje buiten de is een </a:t>
            </a:r>
            <a:r>
              <a:rPr lang="nl-NL" sz="2400" b="1" dirty="0">
                <a:solidFill>
                  <a:srgbClr val="FF0000"/>
                </a:solidFill>
              </a:rPr>
              <a:t>houtwerkplaats</a:t>
            </a:r>
            <a:r>
              <a:rPr lang="nl-NL" sz="2400" dirty="0"/>
              <a:t> waar van oude pallets nieuwe producten worden gemaakt om deze in Nederland te verkopen.  Naast de werkplaats is een </a:t>
            </a:r>
            <a:r>
              <a:rPr lang="nl-NL" sz="2400" b="1" dirty="0">
                <a:solidFill>
                  <a:srgbClr val="FF0000"/>
                </a:solidFill>
              </a:rPr>
              <a:t>moestuin, akker</a:t>
            </a:r>
            <a:r>
              <a:rPr lang="nl-NL" sz="2400" dirty="0"/>
              <a:t>, ruimte voor </a:t>
            </a:r>
            <a:r>
              <a:rPr lang="nl-NL" sz="2400" b="1" dirty="0">
                <a:solidFill>
                  <a:srgbClr val="FF0000"/>
                </a:solidFill>
              </a:rPr>
              <a:t>dieren</a:t>
            </a:r>
            <a:r>
              <a:rPr lang="nl-NL" sz="2400" dirty="0"/>
              <a:t> en woonruimte waar in de toekomst mensen uit het project kunnen wonen. </a:t>
            </a:r>
            <a:r>
              <a:rPr lang="nl-NL" sz="2400" dirty="0" smtClean="0"/>
              <a:t>De </a:t>
            </a:r>
            <a:r>
              <a:rPr lang="nl-NL" sz="2400" dirty="0"/>
              <a:t>houtproducten worden verkocht onder de naam Roman </a:t>
            </a:r>
            <a:r>
              <a:rPr lang="nl-NL" sz="2400" dirty="0" err="1"/>
              <a:t>Woodworks</a:t>
            </a:r>
            <a:r>
              <a:rPr lang="nl-NL" sz="2400" dirty="0"/>
              <a:t>.</a:t>
            </a:r>
          </a:p>
        </p:txBody>
      </p:sp>
    </p:spTree>
    <p:extLst>
      <p:ext uri="{BB962C8B-B14F-4D97-AF65-F5344CB8AC3E}">
        <p14:creationId xmlns:p14="http://schemas.microsoft.com/office/powerpoint/2010/main" val="30509530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149411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90" y="0"/>
            <a:ext cx="10291020" cy="6858000"/>
          </a:xfrm>
          <a:prstGeom prst="rect">
            <a:avLst/>
          </a:prstGeom>
        </p:spPr>
      </p:pic>
    </p:spTree>
    <p:extLst>
      <p:ext uri="{BB962C8B-B14F-4D97-AF65-F5344CB8AC3E}">
        <p14:creationId xmlns:p14="http://schemas.microsoft.com/office/powerpoint/2010/main" val="25546114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472" y="832104"/>
            <a:ext cx="6925056" cy="5193792"/>
          </a:xfrm>
          <a:prstGeom prst="rect">
            <a:avLst/>
          </a:prstGeom>
        </p:spPr>
      </p:pic>
    </p:spTree>
    <p:extLst>
      <p:ext uri="{BB962C8B-B14F-4D97-AF65-F5344CB8AC3E}">
        <p14:creationId xmlns:p14="http://schemas.microsoft.com/office/powerpoint/2010/main" val="27948327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893" y="0"/>
            <a:ext cx="4570214" cy="6858000"/>
          </a:xfrm>
          <a:prstGeom prst="rect">
            <a:avLst/>
          </a:prstGeom>
        </p:spPr>
      </p:pic>
    </p:spTree>
    <p:extLst>
      <p:ext uri="{BB962C8B-B14F-4D97-AF65-F5344CB8AC3E}">
        <p14:creationId xmlns:p14="http://schemas.microsoft.com/office/powerpoint/2010/main" val="21938951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89044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4954" y="973668"/>
            <a:ext cx="8761413" cy="5211232"/>
          </a:xfrm>
        </p:spPr>
        <p:txBody>
          <a:bodyPr/>
          <a:lstStyle/>
          <a:p>
            <a:r>
              <a:rPr lang="nl-NL" dirty="0" smtClean="0">
                <a:solidFill>
                  <a:schemeClr val="tx1"/>
                </a:solidFill>
              </a:rPr>
              <a:t/>
            </a:r>
            <a:br>
              <a:rPr lang="nl-NL" dirty="0" smtClean="0">
                <a:solidFill>
                  <a:schemeClr val="tx1"/>
                </a:solidFill>
              </a:rPr>
            </a:br>
            <a:r>
              <a:rPr lang="nl-NL" dirty="0" smtClean="0">
                <a:solidFill>
                  <a:schemeClr val="tx1"/>
                </a:solidFill>
              </a:rPr>
              <a:t/>
            </a:r>
            <a:br>
              <a:rPr lang="nl-NL" dirty="0" smtClean="0">
                <a:solidFill>
                  <a:schemeClr val="tx1"/>
                </a:solidFill>
              </a:rPr>
            </a:br>
            <a:r>
              <a:rPr lang="nl-NL" sz="2800" dirty="0" smtClean="0">
                <a:solidFill>
                  <a:schemeClr val="tx1"/>
                </a:solidFill>
              </a:rPr>
              <a:t>Dan </a:t>
            </a:r>
            <a:r>
              <a:rPr lang="nl-NL" sz="2800" dirty="0">
                <a:solidFill>
                  <a:schemeClr val="tx1"/>
                </a:solidFill>
              </a:rPr>
              <a:t>zal de Koning hun antwoorden: Voorwaar, Ik zeg u: Wat gij voor één van mijn geringste broeders gedaan hebt, dat hebt gij voor Mij gedaan</a:t>
            </a:r>
            <a:r>
              <a:rPr lang="nl-NL" sz="2800" dirty="0" smtClean="0">
                <a:solidFill>
                  <a:schemeClr val="tx1"/>
                </a:solidFill>
              </a:rPr>
              <a:t>.</a:t>
            </a:r>
            <a:br>
              <a:rPr lang="nl-NL" sz="2800" dirty="0" smtClean="0">
                <a:solidFill>
                  <a:schemeClr val="tx1"/>
                </a:solidFill>
              </a:rPr>
            </a:br>
            <a:r>
              <a:rPr lang="nl-NL" sz="2800" dirty="0">
                <a:solidFill>
                  <a:schemeClr val="tx1"/>
                </a:solidFill>
              </a:rPr>
              <a:t/>
            </a:r>
            <a:br>
              <a:rPr lang="nl-NL" sz="2800" dirty="0">
                <a:solidFill>
                  <a:schemeClr val="tx1"/>
                </a:solidFill>
              </a:rPr>
            </a:br>
            <a:r>
              <a:rPr lang="nl-NL" sz="2000" dirty="0" smtClean="0">
                <a:solidFill>
                  <a:schemeClr val="tx1"/>
                </a:solidFill>
              </a:rPr>
              <a:t>(Matthéus 25 vers 40)</a:t>
            </a:r>
            <a:r>
              <a:rPr lang="nl-NL" sz="2800" dirty="0">
                <a:solidFill>
                  <a:schemeClr val="tx1"/>
                </a:solidFill>
              </a:rPr>
              <a:t/>
            </a:r>
            <a:br>
              <a:rPr lang="nl-NL" sz="2800" dirty="0">
                <a:solidFill>
                  <a:schemeClr val="tx1"/>
                </a:solidFill>
              </a:rPr>
            </a:br>
            <a:r>
              <a:rPr lang="nl-NL" sz="2800" dirty="0" smtClean="0">
                <a:solidFill>
                  <a:schemeClr val="tx1"/>
                </a:solidFill>
              </a:rPr>
              <a:t/>
            </a:r>
            <a:br>
              <a:rPr lang="nl-NL" sz="2800" dirty="0" smtClean="0">
                <a:solidFill>
                  <a:schemeClr val="tx1"/>
                </a:solidFill>
              </a:rPr>
            </a:br>
            <a:r>
              <a:rPr lang="en-US" sz="2000" b="1" dirty="0">
                <a:solidFill>
                  <a:srgbClr val="FF0000"/>
                </a:solidFill>
              </a:rPr>
              <a:t>And the King will answer them, ‘Truly, I say to you, as you did it to one of the least of these my brothers, you did it to me.’</a:t>
            </a:r>
            <a:br>
              <a:rPr lang="en-US" sz="2000" b="1" dirty="0">
                <a:solidFill>
                  <a:srgbClr val="FF0000"/>
                </a:solidFill>
              </a:rPr>
            </a:br>
            <a:endParaRPr lang="nl-NL" sz="2000" b="1" dirty="0">
              <a:solidFill>
                <a:srgbClr val="FF0000"/>
              </a:solidFill>
            </a:endParaRPr>
          </a:p>
        </p:txBody>
      </p:sp>
    </p:spTree>
    <p:extLst>
      <p:ext uri="{BB962C8B-B14F-4D97-AF65-F5344CB8AC3E}">
        <p14:creationId xmlns:p14="http://schemas.microsoft.com/office/powerpoint/2010/main" val="14704638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918449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9200" y="884768"/>
            <a:ext cx="8761413" cy="706964"/>
          </a:xfrm>
        </p:spPr>
        <p:txBody>
          <a:bodyPr/>
          <a:lstStyle/>
          <a:p>
            <a:pPr algn="ctr"/>
            <a:r>
              <a:rPr lang="nl-NL" sz="3200" dirty="0" smtClean="0"/>
              <a:t>Pata Rit</a:t>
            </a:r>
            <a:br>
              <a:rPr lang="nl-NL" sz="3200" dirty="0" smtClean="0"/>
            </a:br>
            <a:r>
              <a:rPr lang="nl-NL" sz="3200" dirty="0" smtClean="0"/>
              <a:t>Leven op de vuilnisbelt</a:t>
            </a:r>
            <a:br>
              <a:rPr lang="nl-NL" sz="3200" dirty="0" smtClean="0"/>
            </a:br>
            <a:r>
              <a:rPr lang="nl-NL" sz="3200" dirty="0" smtClean="0"/>
              <a:t>Bert en Margriet Looij (</a:t>
            </a:r>
            <a:r>
              <a:rPr lang="nl-NL" sz="3200" dirty="0" err="1" smtClean="0"/>
              <a:t>Cluj</a:t>
            </a:r>
            <a:r>
              <a:rPr lang="nl-NL" sz="3200" dirty="0" smtClean="0"/>
              <a:t> </a:t>
            </a:r>
            <a:r>
              <a:rPr lang="nl-NL" sz="3200" dirty="0" err="1" smtClean="0"/>
              <a:t>Napoca</a:t>
            </a:r>
            <a:r>
              <a:rPr lang="nl-NL" sz="3200" dirty="0" smtClean="0"/>
              <a:t>)</a:t>
            </a:r>
            <a:endParaRPr lang="nl-NL" sz="3200" dirty="0"/>
          </a:p>
        </p:txBody>
      </p:sp>
      <p:sp>
        <p:nvSpPr>
          <p:cNvPr id="3" name="Tijdelijke aanduiding voor inhoud 2"/>
          <p:cNvSpPr>
            <a:spLocks noGrp="1"/>
          </p:cNvSpPr>
          <p:nvPr>
            <p:ph idx="1"/>
          </p:nvPr>
        </p:nvSpPr>
        <p:spPr/>
        <p:txBody>
          <a:bodyPr>
            <a:normAutofit/>
          </a:bodyPr>
          <a:lstStyle/>
          <a:p>
            <a:r>
              <a:rPr lang="nl-NL" sz="2400" dirty="0" smtClean="0"/>
              <a:t>Vertrouwen winnen door in contact te treden met de </a:t>
            </a:r>
            <a:r>
              <a:rPr lang="nl-NL" sz="2400" dirty="0" err="1" smtClean="0"/>
              <a:t>Roma’s</a:t>
            </a:r>
            <a:r>
              <a:rPr lang="nl-NL" sz="2400" dirty="0" smtClean="0"/>
              <a:t> door letterlijk met hen op te trekken.</a:t>
            </a:r>
          </a:p>
          <a:p>
            <a:r>
              <a:rPr lang="nl-NL" sz="2400" dirty="0" smtClean="0"/>
              <a:t>Het verbeteren van de erbarmelijke woonomstandigheden.</a:t>
            </a:r>
          </a:p>
          <a:p>
            <a:r>
              <a:rPr lang="nl-NL" sz="2400" dirty="0" smtClean="0"/>
              <a:t>Als sociaal werker aanwezig zijn: een vraagbaak voor alle mogelijke zaken.</a:t>
            </a:r>
          </a:p>
          <a:p>
            <a:r>
              <a:rPr lang="nl-NL" sz="2400" dirty="0" smtClean="0"/>
              <a:t>Belangen van de </a:t>
            </a:r>
            <a:r>
              <a:rPr lang="nl-NL" sz="2400" dirty="0" err="1" smtClean="0"/>
              <a:t>Roma’s</a:t>
            </a:r>
            <a:r>
              <a:rPr lang="nl-NL" sz="2400" dirty="0" smtClean="0"/>
              <a:t> behartigen bij de overheid.</a:t>
            </a:r>
            <a:endParaRPr lang="nl-NL" sz="2400" dirty="0"/>
          </a:p>
        </p:txBody>
      </p:sp>
    </p:spTree>
    <p:extLst>
      <p:ext uri="{BB962C8B-B14F-4D97-AF65-F5344CB8AC3E}">
        <p14:creationId xmlns:p14="http://schemas.microsoft.com/office/powerpoint/2010/main" val="41978748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9452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normAutofit/>
          </a:bodyPr>
          <a:lstStyle/>
          <a:p>
            <a:r>
              <a:rPr lang="nl-NL" sz="2400" dirty="0" smtClean="0"/>
              <a:t>Door middel van het verstrekken van eenvoudige houten huizen proberen om </a:t>
            </a:r>
            <a:r>
              <a:rPr lang="nl-NL" sz="2400" dirty="0" smtClean="0"/>
              <a:t>verantwoordelijkheid </a:t>
            </a:r>
            <a:r>
              <a:rPr lang="nl-NL" sz="2400" dirty="0" smtClean="0"/>
              <a:t>te stimuleren voor de het “op orde houden” binnen en buitenshuis</a:t>
            </a:r>
          </a:p>
          <a:p>
            <a:r>
              <a:rPr lang="nl-NL" sz="2400" dirty="0" smtClean="0"/>
              <a:t>Verstrekken van houtkachels waarop ook gekookt kan worden.</a:t>
            </a:r>
          </a:p>
          <a:p>
            <a:r>
              <a:rPr lang="nl-NL" sz="2400" dirty="0" smtClean="0"/>
              <a:t>Sjaals, mutsen en dekentjes</a:t>
            </a:r>
          </a:p>
          <a:p>
            <a:r>
              <a:rPr lang="nl-NL" sz="2400" dirty="0" smtClean="0"/>
              <a:t>Aandacht voor de kinderen: vrolijke schoolklasjes </a:t>
            </a:r>
            <a:endParaRPr lang="nl-NL" sz="2400" dirty="0"/>
          </a:p>
        </p:txBody>
      </p:sp>
    </p:spTree>
    <p:extLst>
      <p:ext uri="{BB962C8B-B14F-4D97-AF65-F5344CB8AC3E}">
        <p14:creationId xmlns:p14="http://schemas.microsoft.com/office/powerpoint/2010/main" val="40607090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857" y="0"/>
            <a:ext cx="9138285" cy="6858000"/>
          </a:xfrm>
          <a:prstGeom prst="rect">
            <a:avLst/>
          </a:prstGeom>
        </p:spPr>
      </p:pic>
    </p:spTree>
    <p:extLst>
      <p:ext uri="{BB962C8B-B14F-4D97-AF65-F5344CB8AC3E}">
        <p14:creationId xmlns:p14="http://schemas.microsoft.com/office/powerpoint/2010/main" val="13324990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171011-Hosann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0575" y="0"/>
            <a:ext cx="3881438" cy="7000875"/>
          </a:xfrm>
          <a:prstGeom prst="rect">
            <a:avLst/>
          </a:prstGeom>
        </p:spPr>
      </p:pic>
    </p:spTree>
    <p:extLst>
      <p:ext uri="{BB962C8B-B14F-4D97-AF65-F5344CB8AC3E}">
        <p14:creationId xmlns:p14="http://schemas.microsoft.com/office/powerpoint/2010/main" val="440826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394363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5119326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148636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574421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Welke projecten hebben we bezocht?</a:t>
            </a:r>
            <a:endParaRPr lang="nl-NL" dirty="0"/>
          </a:p>
        </p:txBody>
      </p:sp>
      <p:sp>
        <p:nvSpPr>
          <p:cNvPr id="3" name="Tijdelijke aanduiding voor tekst 2"/>
          <p:cNvSpPr>
            <a:spLocks noGrp="1"/>
          </p:cNvSpPr>
          <p:nvPr>
            <p:ph type="body" sz="half" idx="2"/>
          </p:nvPr>
        </p:nvSpPr>
        <p:spPr/>
        <p:txBody>
          <a:bodyPr>
            <a:normAutofit/>
          </a:bodyPr>
          <a:lstStyle/>
          <a:p>
            <a:pPr marL="457200" indent="-457200">
              <a:buAutoNum type="arabicPeriod"/>
            </a:pPr>
            <a:r>
              <a:rPr lang="nl-NL" sz="2400" dirty="0" smtClean="0"/>
              <a:t>Ascociata </a:t>
            </a:r>
            <a:r>
              <a:rPr lang="nl-NL" sz="2400" dirty="0" err="1" smtClean="0"/>
              <a:t>Mana</a:t>
            </a:r>
            <a:r>
              <a:rPr lang="nl-NL" sz="2400" dirty="0" smtClean="0"/>
              <a:t> </a:t>
            </a:r>
            <a:r>
              <a:rPr lang="nl-NL" sz="2400" dirty="0" err="1" smtClean="0"/>
              <a:t>Deschisia</a:t>
            </a:r>
            <a:r>
              <a:rPr lang="nl-NL" sz="2400" dirty="0" smtClean="0"/>
              <a:t> (Open handen voor verloren mensen).</a:t>
            </a:r>
          </a:p>
          <a:p>
            <a:pPr marL="457200" indent="-457200">
              <a:buAutoNum type="arabicPeriod"/>
            </a:pPr>
            <a:r>
              <a:rPr lang="nl-NL" sz="2400" dirty="0" smtClean="0"/>
              <a:t>Predikantenechtpaar ds. Zsolt </a:t>
            </a:r>
            <a:r>
              <a:rPr lang="nl-NL" sz="2400" dirty="0"/>
              <a:t>en </a:t>
            </a:r>
            <a:r>
              <a:rPr lang="nl-NL" sz="2400" dirty="0" err="1" smtClean="0"/>
              <a:t>Ibolya</a:t>
            </a:r>
            <a:r>
              <a:rPr lang="nl-NL" sz="2400" dirty="0" smtClean="0"/>
              <a:t> </a:t>
            </a:r>
            <a:r>
              <a:rPr lang="nl-NL" sz="2400" dirty="0" err="1" smtClean="0"/>
              <a:t>Nagy</a:t>
            </a:r>
            <a:endParaRPr lang="nl-NL" sz="2400" dirty="0" smtClean="0"/>
          </a:p>
          <a:p>
            <a:pPr marL="457200" indent="-457200">
              <a:buAutoNum type="arabicPeriod"/>
            </a:pPr>
            <a:r>
              <a:rPr lang="nl-NL" sz="2400" dirty="0" err="1" smtClean="0"/>
              <a:t>Coming</a:t>
            </a:r>
            <a:r>
              <a:rPr lang="nl-NL" sz="2400" dirty="0" smtClean="0"/>
              <a:t> Home en Roman </a:t>
            </a:r>
            <a:r>
              <a:rPr lang="nl-NL" sz="2400" dirty="0" err="1" smtClean="0"/>
              <a:t>Woodworks</a:t>
            </a:r>
            <a:endParaRPr lang="nl-NL" sz="2400" dirty="0" smtClean="0"/>
          </a:p>
          <a:p>
            <a:pPr marL="457200" indent="-457200">
              <a:buAutoNum type="arabicPeriod"/>
            </a:pPr>
            <a:r>
              <a:rPr lang="nl-NL" sz="2400" dirty="0" smtClean="0"/>
              <a:t>Pata Rit: het leven op de vuilnisbelt</a:t>
            </a:r>
          </a:p>
          <a:p>
            <a:pPr marL="457200" indent="-457200">
              <a:buAutoNum type="arabicPeriod"/>
            </a:pPr>
            <a:endParaRPr lang="nl-NL" sz="2400" dirty="0" smtClean="0"/>
          </a:p>
        </p:txBody>
      </p:sp>
    </p:spTree>
    <p:extLst>
      <p:ext uri="{BB962C8B-B14F-4D97-AF65-F5344CB8AC3E}">
        <p14:creationId xmlns:p14="http://schemas.microsoft.com/office/powerpoint/2010/main" val="34854878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415280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751024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280955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179398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115097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263098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330969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857" y="0"/>
            <a:ext cx="9138285" cy="6858000"/>
          </a:xfrm>
          <a:prstGeom prst="rect">
            <a:avLst/>
          </a:prstGeom>
        </p:spPr>
      </p:pic>
    </p:spTree>
    <p:extLst>
      <p:ext uri="{BB962C8B-B14F-4D97-AF65-F5344CB8AC3E}">
        <p14:creationId xmlns:p14="http://schemas.microsoft.com/office/powerpoint/2010/main" val="31856248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125384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937667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4954" y="745917"/>
            <a:ext cx="8831816" cy="1372986"/>
          </a:xfrm>
        </p:spPr>
        <p:txBody>
          <a:bodyPr/>
          <a:lstStyle/>
          <a:p>
            <a:pPr algn="ctr"/>
            <a:r>
              <a:rPr lang="nl-NL" dirty="0" smtClean="0"/>
              <a:t>Open handen voor verloren mensen</a:t>
            </a:r>
            <a:br>
              <a:rPr lang="nl-NL" dirty="0" smtClean="0"/>
            </a:br>
            <a:r>
              <a:rPr lang="nl-NL" dirty="0" smtClean="0"/>
              <a:t>(Larissa en Marcel)</a:t>
            </a:r>
            <a:endParaRPr lang="nl-NL" dirty="0"/>
          </a:p>
        </p:txBody>
      </p:sp>
      <p:sp>
        <p:nvSpPr>
          <p:cNvPr id="3" name="Tijdelijke aanduiding voor tekst 2"/>
          <p:cNvSpPr>
            <a:spLocks noGrp="1"/>
          </p:cNvSpPr>
          <p:nvPr>
            <p:ph type="body" sz="half" idx="2"/>
          </p:nvPr>
        </p:nvSpPr>
        <p:spPr/>
        <p:txBody>
          <a:bodyPr>
            <a:normAutofit/>
          </a:bodyPr>
          <a:lstStyle/>
          <a:p>
            <a:r>
              <a:rPr lang="nl-NL" sz="2400" dirty="0" smtClean="0"/>
              <a:t>Hulp aan verslaafde jonge vrouwen</a:t>
            </a:r>
          </a:p>
          <a:p>
            <a:r>
              <a:rPr lang="nl-NL" sz="2400" dirty="0" smtClean="0"/>
              <a:t>Dakloze moeders met kinderen</a:t>
            </a:r>
          </a:p>
          <a:p>
            <a:r>
              <a:rPr lang="nl-NL" sz="2400" dirty="0" smtClean="0"/>
              <a:t>Terugwinnen van respect</a:t>
            </a:r>
            <a:endParaRPr lang="nl-NL" sz="2400" dirty="0"/>
          </a:p>
        </p:txBody>
      </p:sp>
    </p:spTree>
    <p:extLst>
      <p:ext uri="{BB962C8B-B14F-4D97-AF65-F5344CB8AC3E}">
        <p14:creationId xmlns:p14="http://schemas.microsoft.com/office/powerpoint/2010/main" val="7653293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5954" y="1024468"/>
            <a:ext cx="8761413" cy="706964"/>
          </a:xfrm>
        </p:spPr>
        <p:txBody>
          <a:bodyPr/>
          <a:lstStyle/>
          <a:p>
            <a:pPr algn="ctr"/>
            <a:r>
              <a:rPr lang="nl-NL" dirty="0" smtClean="0"/>
              <a:t>Bezoek aan onze zustergemeenten</a:t>
            </a:r>
            <a:br>
              <a:rPr lang="nl-NL" dirty="0" smtClean="0"/>
            </a:br>
            <a:r>
              <a:rPr lang="nl-NL" dirty="0" smtClean="0"/>
              <a:t>Sincrai en Tirgu Mures</a:t>
            </a:r>
            <a:endParaRPr lang="nl-NL" dirty="0"/>
          </a:p>
        </p:txBody>
      </p:sp>
      <p:sp>
        <p:nvSpPr>
          <p:cNvPr id="3" name="Tijdelijke aanduiding voor inhoud 2"/>
          <p:cNvSpPr>
            <a:spLocks noGrp="1"/>
          </p:cNvSpPr>
          <p:nvPr>
            <p:ph idx="1"/>
          </p:nvPr>
        </p:nvSpPr>
        <p:spPr/>
        <p:txBody>
          <a:bodyPr>
            <a:normAutofit/>
          </a:bodyPr>
          <a:lstStyle/>
          <a:p>
            <a:r>
              <a:rPr lang="nl-NL" sz="2400" dirty="0" smtClean="0"/>
              <a:t>Hartelijke ontmoetingen</a:t>
            </a:r>
          </a:p>
          <a:p>
            <a:r>
              <a:rPr lang="nl-NL" sz="2400" dirty="0" smtClean="0"/>
              <a:t>De zondag in Sincrai </a:t>
            </a:r>
          </a:p>
          <a:p>
            <a:r>
              <a:rPr lang="nl-NL" sz="2400" dirty="0" smtClean="0"/>
              <a:t>Een dag in Tirgu Mures</a:t>
            </a:r>
            <a:endParaRPr lang="nl-NL" sz="2400" dirty="0"/>
          </a:p>
        </p:txBody>
      </p:sp>
    </p:spTree>
    <p:extLst>
      <p:ext uri="{BB962C8B-B14F-4D97-AF65-F5344CB8AC3E}">
        <p14:creationId xmlns:p14="http://schemas.microsoft.com/office/powerpoint/2010/main" val="2343756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64862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472" y="832104"/>
            <a:ext cx="6925056" cy="5193792"/>
          </a:xfrm>
          <a:prstGeom prst="rect">
            <a:avLst/>
          </a:prstGeom>
        </p:spPr>
      </p:pic>
    </p:spTree>
    <p:extLst>
      <p:ext uri="{BB962C8B-B14F-4D97-AF65-F5344CB8AC3E}">
        <p14:creationId xmlns:p14="http://schemas.microsoft.com/office/powerpoint/2010/main" val="40445499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744717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472" y="832104"/>
            <a:ext cx="6925056" cy="5193792"/>
          </a:xfrm>
          <a:prstGeom prst="rect">
            <a:avLst/>
          </a:prstGeom>
        </p:spPr>
      </p:pic>
    </p:spTree>
    <p:extLst>
      <p:ext uri="{BB962C8B-B14F-4D97-AF65-F5344CB8AC3E}">
        <p14:creationId xmlns:p14="http://schemas.microsoft.com/office/powerpoint/2010/main" val="12371352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6504582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9831248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7343958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1143000"/>
            <a:ext cx="6858000" cy="4572000"/>
          </a:xfrm>
          <a:prstGeom prst="rect">
            <a:avLst/>
          </a:prstGeom>
        </p:spPr>
      </p:pic>
    </p:spTree>
    <p:extLst>
      <p:ext uri="{BB962C8B-B14F-4D97-AF65-F5344CB8AC3E}">
        <p14:creationId xmlns:p14="http://schemas.microsoft.com/office/powerpoint/2010/main" val="3520470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909856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 welke manier?</a:t>
            </a:r>
            <a:endParaRPr lang="nl-NL" dirty="0"/>
          </a:p>
        </p:txBody>
      </p:sp>
      <p:sp>
        <p:nvSpPr>
          <p:cNvPr id="3" name="Tijdelijke aanduiding voor tekst 2"/>
          <p:cNvSpPr>
            <a:spLocks noGrp="1"/>
          </p:cNvSpPr>
          <p:nvPr>
            <p:ph type="body" sz="half" idx="2"/>
          </p:nvPr>
        </p:nvSpPr>
        <p:spPr/>
        <p:txBody>
          <a:bodyPr>
            <a:normAutofit lnSpcReduction="10000"/>
          </a:bodyPr>
          <a:lstStyle/>
          <a:p>
            <a:r>
              <a:rPr lang="nl-NL" sz="2400" dirty="0" smtClean="0"/>
              <a:t>Het bieden van structuur, warmte en gezelligheid in een huiselijke sfeer.</a:t>
            </a:r>
          </a:p>
          <a:p>
            <a:r>
              <a:rPr lang="nl-NL" sz="2400" dirty="0" smtClean="0"/>
              <a:t>Volgende fase: groeien naar zelfstandigheid in een woning op het terrein.</a:t>
            </a:r>
          </a:p>
          <a:p>
            <a:r>
              <a:rPr lang="nl-NL" sz="2400" dirty="0" smtClean="0"/>
              <a:t>Werk zoeken.</a:t>
            </a:r>
          </a:p>
          <a:p>
            <a:r>
              <a:rPr lang="nl-NL" sz="2400" dirty="0" smtClean="0"/>
              <a:t>Werk creëren: in een groentekas en een kaarsenmakerij.</a:t>
            </a:r>
          </a:p>
        </p:txBody>
      </p:sp>
    </p:spTree>
    <p:extLst>
      <p:ext uri="{BB962C8B-B14F-4D97-AF65-F5344CB8AC3E}">
        <p14:creationId xmlns:p14="http://schemas.microsoft.com/office/powerpoint/2010/main" val="21728748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21187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171008-WA00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6860" y="375557"/>
            <a:ext cx="10554153" cy="4685847"/>
          </a:xfrm>
          <a:prstGeom prst="rect">
            <a:avLst/>
          </a:prstGeom>
        </p:spPr>
      </p:pic>
    </p:spTree>
    <p:extLst>
      <p:ext uri="{BB962C8B-B14F-4D97-AF65-F5344CB8AC3E}">
        <p14:creationId xmlns:p14="http://schemas.microsoft.com/office/powerpoint/2010/main" val="4126803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019300" y="-7391400"/>
            <a:ext cx="16230600" cy="21640800"/>
          </a:xfrm>
          <a:prstGeom prst="rect">
            <a:avLst/>
          </a:prstGeom>
        </p:spPr>
      </p:pic>
    </p:spTree>
    <p:extLst>
      <p:ext uri="{BB962C8B-B14F-4D97-AF65-F5344CB8AC3E}">
        <p14:creationId xmlns:p14="http://schemas.microsoft.com/office/powerpoint/2010/main" val="36247824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472" y="832104"/>
            <a:ext cx="6925056" cy="5193792"/>
          </a:xfrm>
          <a:prstGeom prst="rect">
            <a:avLst/>
          </a:prstGeom>
        </p:spPr>
      </p:pic>
    </p:spTree>
    <p:extLst>
      <p:ext uri="{BB962C8B-B14F-4D97-AF65-F5344CB8AC3E}">
        <p14:creationId xmlns:p14="http://schemas.microsoft.com/office/powerpoint/2010/main" val="40021661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443072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7347593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81000" y="-4186238"/>
            <a:ext cx="11430000" cy="15230475"/>
          </a:xfrm>
          <a:prstGeom prst="rect">
            <a:avLst/>
          </a:prstGeom>
        </p:spPr>
      </p:pic>
    </p:spTree>
    <p:extLst>
      <p:ext uri="{BB962C8B-B14F-4D97-AF65-F5344CB8AC3E}">
        <p14:creationId xmlns:p14="http://schemas.microsoft.com/office/powerpoint/2010/main" val="42158910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524000" y="-862013"/>
            <a:ext cx="15240000" cy="8582025"/>
          </a:xfrm>
          <a:prstGeom prst="rect">
            <a:avLst/>
          </a:prstGeom>
        </p:spPr>
      </p:pic>
    </p:spTree>
    <p:extLst>
      <p:ext uri="{BB962C8B-B14F-4D97-AF65-F5344CB8AC3E}">
        <p14:creationId xmlns:p14="http://schemas.microsoft.com/office/powerpoint/2010/main" val="32356370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840170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74768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Afbeelding 1" descr="https://myalbum.com/photo/cRpXkmXHCzBe/1k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588"/>
            <a:ext cx="1191895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42578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47557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524000" y="-2286000"/>
            <a:ext cx="15240000" cy="11430000"/>
          </a:xfrm>
          <a:prstGeom prst="rect">
            <a:avLst/>
          </a:prstGeom>
        </p:spPr>
      </p:pic>
    </p:spTree>
    <p:extLst>
      <p:ext uri="{BB962C8B-B14F-4D97-AF65-F5344CB8AC3E}">
        <p14:creationId xmlns:p14="http://schemas.microsoft.com/office/powerpoint/2010/main" val="10193814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57319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4724400" y="-4686300"/>
            <a:ext cx="21640800" cy="16230600"/>
          </a:xfrm>
          <a:prstGeom prst="rect">
            <a:avLst/>
          </a:prstGeom>
        </p:spPr>
      </p:pic>
    </p:spTree>
    <p:extLst>
      <p:ext uri="{BB962C8B-B14F-4D97-AF65-F5344CB8AC3E}">
        <p14:creationId xmlns:p14="http://schemas.microsoft.com/office/powerpoint/2010/main" val="35606819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10745501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524000" y="-862013"/>
            <a:ext cx="15240000" cy="8582025"/>
          </a:xfrm>
          <a:prstGeom prst="rect">
            <a:avLst/>
          </a:prstGeom>
        </p:spPr>
      </p:pic>
    </p:spTree>
    <p:extLst>
      <p:ext uri="{BB962C8B-B14F-4D97-AF65-F5344CB8AC3E}">
        <p14:creationId xmlns:p14="http://schemas.microsoft.com/office/powerpoint/2010/main" val="29280273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524000" y="-2286000"/>
            <a:ext cx="15240000" cy="11430000"/>
          </a:xfrm>
          <a:prstGeom prst="rect">
            <a:avLst/>
          </a:prstGeom>
        </p:spPr>
      </p:pic>
    </p:spTree>
    <p:extLst>
      <p:ext uri="{BB962C8B-B14F-4D97-AF65-F5344CB8AC3E}">
        <p14:creationId xmlns:p14="http://schemas.microsoft.com/office/powerpoint/2010/main" val="23291759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29169215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703439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782894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17830266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157479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438400" y="-1447800"/>
            <a:ext cx="7315200" cy="9753600"/>
          </a:xfrm>
          <a:prstGeom prst="rect">
            <a:avLst/>
          </a:prstGeom>
        </p:spPr>
      </p:pic>
    </p:spTree>
    <p:extLst>
      <p:ext uri="{BB962C8B-B14F-4D97-AF65-F5344CB8AC3E}">
        <p14:creationId xmlns:p14="http://schemas.microsoft.com/office/powerpoint/2010/main" val="12137014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81533981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524000" y="-862013"/>
            <a:ext cx="15240000" cy="8582025"/>
          </a:xfrm>
          <a:prstGeom prst="rect">
            <a:avLst/>
          </a:prstGeom>
        </p:spPr>
      </p:pic>
    </p:spTree>
    <p:extLst>
      <p:ext uri="{BB962C8B-B14F-4D97-AF65-F5344CB8AC3E}">
        <p14:creationId xmlns:p14="http://schemas.microsoft.com/office/powerpoint/2010/main" val="16599728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524000" y="-2286000"/>
            <a:ext cx="15240000" cy="11430000"/>
          </a:xfrm>
          <a:prstGeom prst="rect">
            <a:avLst/>
          </a:prstGeom>
        </p:spPr>
      </p:pic>
    </p:spTree>
    <p:extLst>
      <p:ext uri="{BB962C8B-B14F-4D97-AF65-F5344CB8AC3E}">
        <p14:creationId xmlns:p14="http://schemas.microsoft.com/office/powerpoint/2010/main" val="326782348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524000" y="-857250"/>
            <a:ext cx="15240000" cy="8572500"/>
          </a:xfrm>
          <a:prstGeom prst="rect">
            <a:avLst/>
          </a:prstGeom>
        </p:spPr>
      </p:pic>
    </p:spTree>
    <p:extLst>
      <p:ext uri="{BB962C8B-B14F-4D97-AF65-F5344CB8AC3E}">
        <p14:creationId xmlns:p14="http://schemas.microsoft.com/office/powerpoint/2010/main" val="9205729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215900" y="139700"/>
            <a:ext cx="11430000" cy="15240000"/>
          </a:xfrm>
          <a:prstGeom prst="rect">
            <a:avLst/>
          </a:prstGeom>
        </p:spPr>
      </p:pic>
      <p:sp>
        <p:nvSpPr>
          <p:cNvPr id="3" name="Tijdelijke aanduiding voor tekst 2"/>
          <p:cNvSpPr>
            <a:spLocks noGrp="1"/>
          </p:cNvSpPr>
          <p:nvPr>
            <p:ph type="body" sz="half" idx="2"/>
          </p:nvPr>
        </p:nvSpPr>
        <p:spPr/>
        <p:txBody>
          <a:bodyPr>
            <a:noAutofit/>
          </a:bodyPr>
          <a:lstStyle/>
          <a:p>
            <a:r>
              <a:rPr lang="nl-NL" sz="3200" b="1" dirty="0">
                <a:solidFill>
                  <a:srgbClr val="FF0000"/>
                </a:solidFill>
                <a:ea typeface="+mj-ea"/>
                <a:cs typeface="+mj-cs"/>
              </a:rPr>
              <a:t>Dan zal de Koning hun antwoorden: Voorwaar, Ik zeg u: Wat gij voor één van mijn geringste broeders gedaan hebt, dat hebt gij voor Mij gedaan.</a:t>
            </a:r>
            <a:r>
              <a:rPr lang="nl-NL" sz="2400" b="1" dirty="0">
                <a:solidFill>
                  <a:srgbClr val="FF0000"/>
                </a:solidFill>
                <a:ea typeface="+mj-ea"/>
                <a:cs typeface="+mj-cs"/>
              </a:rPr>
              <a:t/>
            </a:r>
            <a:br>
              <a:rPr lang="nl-NL" sz="2400" b="1" dirty="0">
                <a:solidFill>
                  <a:srgbClr val="FF0000"/>
                </a:solidFill>
                <a:ea typeface="+mj-ea"/>
                <a:cs typeface="+mj-cs"/>
              </a:rPr>
            </a:br>
            <a:r>
              <a:rPr lang="nl-NL" sz="2400" b="1" dirty="0">
                <a:solidFill>
                  <a:srgbClr val="FF0000"/>
                </a:solidFill>
                <a:ea typeface="+mj-ea"/>
                <a:cs typeface="+mj-cs"/>
              </a:rPr>
              <a:t/>
            </a:r>
            <a:br>
              <a:rPr lang="nl-NL" sz="2400" b="1" dirty="0">
                <a:solidFill>
                  <a:srgbClr val="FF0000"/>
                </a:solidFill>
                <a:ea typeface="+mj-ea"/>
                <a:cs typeface="+mj-cs"/>
              </a:rPr>
            </a:br>
            <a:r>
              <a:rPr lang="nl-NL" sz="2400" b="1" dirty="0">
                <a:solidFill>
                  <a:srgbClr val="FF0000"/>
                </a:solidFill>
                <a:ea typeface="+mj-ea"/>
                <a:cs typeface="+mj-cs"/>
              </a:rPr>
              <a:t>(Matthéus 25 vers 40)</a:t>
            </a:r>
            <a:endParaRPr lang="nl-NL" sz="2400" b="1" dirty="0">
              <a:solidFill>
                <a:srgbClr val="FF0000"/>
              </a:solidFill>
            </a:endParaRPr>
          </a:p>
        </p:txBody>
      </p:sp>
    </p:spTree>
    <p:extLst>
      <p:ext uri="{BB962C8B-B14F-4D97-AF65-F5344CB8AC3E}">
        <p14:creationId xmlns:p14="http://schemas.microsoft.com/office/powerpoint/2010/main" val="6572967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584700" y="3568700"/>
            <a:ext cx="6540500" cy="1186607"/>
          </a:xfrm>
          <a:prstGeom prst="rect">
            <a:avLst/>
          </a:prstGeom>
          <a:blipFill>
            <a:blip r:embed="rId2"/>
            <a:tile tx="0" ty="0" sx="100000" sy="100000" flip="none" algn="tl"/>
          </a:blipFill>
        </p:spPr>
        <p:txBody>
          <a:bodyPr wrap="square">
            <a:spAutoFit/>
          </a:bodyPr>
          <a:lstStyle/>
          <a:p>
            <a:pPr>
              <a:lnSpc>
                <a:spcPct val="107000"/>
              </a:lnSpc>
              <a:spcAft>
                <a:spcPts val="800"/>
              </a:spcAft>
            </a:pPr>
            <a:r>
              <a:rPr lang="nl-NL" dirty="0">
                <a:solidFill>
                  <a:srgbClr val="000000"/>
                </a:solidFill>
                <a:latin typeface="Arial" panose="020B0604020202020204" pitchFamily="34" charset="0"/>
                <a:ea typeface="Calibri" panose="020F0502020204030204" pitchFamily="34" charset="0"/>
              </a:rPr>
              <a:t>Reformatieconcert zaterdagavond 7 oktober 2017 </a:t>
            </a:r>
          </a:p>
          <a:p>
            <a:pPr>
              <a:lnSpc>
                <a:spcPct val="107000"/>
              </a:lnSpc>
              <a:spcAft>
                <a:spcPts val="800"/>
              </a:spcAft>
            </a:pPr>
            <a:r>
              <a:rPr lang="nl-NL" dirty="0">
                <a:solidFill>
                  <a:srgbClr val="000000"/>
                </a:solidFill>
                <a:latin typeface="Arial" panose="020B0604020202020204" pitchFamily="34" charset="0"/>
                <a:ea typeface="Calibri" panose="020F0502020204030204" pitchFamily="34" charset="0"/>
              </a:rPr>
              <a:t> </a:t>
            </a:r>
          </a:p>
          <a:p>
            <a:pPr>
              <a:lnSpc>
                <a:spcPct val="107000"/>
              </a:lnSpc>
              <a:spcAft>
                <a:spcPts val="800"/>
              </a:spcAft>
            </a:pPr>
            <a:r>
              <a:rPr lang="nl-NL" u="sng" dirty="0">
                <a:solidFill>
                  <a:srgbClr val="000000"/>
                </a:solidFill>
                <a:latin typeface="Arial" panose="020B0604020202020204" pitchFamily="34" charset="0"/>
                <a:ea typeface="Calibri" panose="020F0502020204030204" pitchFamily="34" charset="0"/>
                <a:hlinkClick r:id="rId3"/>
              </a:rPr>
              <a:t>https://www.youtube.com/watch?v=N1z2eltf-bI</a:t>
            </a:r>
            <a:endParaRPr lang="nl-NL" dirty="0">
              <a:solidFill>
                <a:srgbClr val="000000"/>
              </a:solidFill>
              <a:effectLst/>
              <a:latin typeface="Arial" panose="020B0604020202020204" pitchFamily="34" charset="0"/>
              <a:ea typeface="Calibri" panose="020F0502020204030204" pitchFamily="34" charset="0"/>
            </a:endParaRP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85" y="254000"/>
            <a:ext cx="4550569" cy="6858000"/>
          </a:xfrm>
          <a:prstGeom prst="rect">
            <a:avLst/>
          </a:prstGeom>
        </p:spPr>
      </p:pic>
    </p:spTree>
    <p:extLst>
      <p:ext uri="{BB962C8B-B14F-4D97-AF65-F5344CB8AC3E}">
        <p14:creationId xmlns:p14="http://schemas.microsoft.com/office/powerpoint/2010/main" val="2311536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472" y="832104"/>
            <a:ext cx="6925056" cy="5193792"/>
          </a:xfrm>
          <a:prstGeom prst="rect">
            <a:avLst/>
          </a:prstGeom>
        </p:spPr>
      </p:pic>
    </p:spTree>
    <p:extLst>
      <p:ext uri="{BB962C8B-B14F-4D97-AF65-F5344CB8AC3E}">
        <p14:creationId xmlns:p14="http://schemas.microsoft.com/office/powerpoint/2010/main" val="39604790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directiekamer">
  <a:themeElements>
    <a:clrScheme name="Ion-directiekamer">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directiekamer">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directiekamer">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390</TotalTime>
  <Words>466</Words>
  <Application>Microsoft Office PowerPoint</Application>
  <PresentationFormat>Breedbeeld</PresentationFormat>
  <Paragraphs>48</Paragraphs>
  <Slides>87</Slides>
  <Notes>0</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87</vt:i4>
      </vt:variant>
    </vt:vector>
  </HeadingPairs>
  <TitlesOfParts>
    <vt:vector size="92" baseType="lpstr">
      <vt:lpstr>Arial</vt:lpstr>
      <vt:lpstr>Calibri</vt:lpstr>
      <vt:lpstr>Century Gothic</vt:lpstr>
      <vt:lpstr>Wingdings 3</vt:lpstr>
      <vt:lpstr>Ion-directiekamer</vt:lpstr>
      <vt:lpstr>Jubileum Gemeentereis naar de projecten en de zustergemeenten Sincrai en Tirgu Mures</vt:lpstr>
      <vt:lpstr>PowerPoint-presentatie</vt:lpstr>
      <vt:lpstr>  Dan zal de Koning hun antwoorden: Voorwaar, Ik zeg u: Wat gij voor één van mijn geringste broeders gedaan hebt, dat hebt gij voor Mij gedaan.  (Matthéus 25 vers 40)  And the King will answer them, ‘Truly, I say to you, as you did it to one of the least of these my brothers, you did it to me.’ </vt:lpstr>
      <vt:lpstr>Welke projecten hebben we bezocht?</vt:lpstr>
      <vt:lpstr>Open handen voor verloren mensen (Larissa en Marcel)</vt:lpstr>
      <vt:lpstr>Op welke manier?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Predikantenechtpaar ds. Zsolt en Ibolya Nagy met hun kinderen Manuel en Maté </vt:lpstr>
      <vt:lpstr>PowerPoint-presentatie</vt:lpstr>
      <vt:lpstr>PowerPoint-presentatie</vt:lpstr>
      <vt:lpstr>PowerPoint-presentatie</vt:lpstr>
      <vt:lpstr>PowerPoint-presentatie</vt:lpstr>
      <vt:lpstr>Coming home en Roma woodworks Daan en Debora de Groot Tirgu Mures</vt:lpstr>
      <vt:lpstr>PowerPoint-presentatie</vt:lpstr>
      <vt:lpstr>PowerPoint-presentatie</vt:lpstr>
      <vt:lpstr>PowerPoint-presentatie</vt:lpstr>
      <vt:lpstr>Roman woodworks</vt:lpstr>
      <vt:lpstr>PowerPoint-presentatie</vt:lpstr>
      <vt:lpstr>PowerPoint-presentatie</vt:lpstr>
      <vt:lpstr>PowerPoint-presentatie</vt:lpstr>
      <vt:lpstr>PowerPoint-presentatie</vt:lpstr>
      <vt:lpstr>PowerPoint-presentatie</vt:lpstr>
      <vt:lpstr>PowerPoint-presentatie</vt:lpstr>
      <vt:lpstr>Pata Rit Leven op de vuilnisbelt Bert en Margriet Looij (Cluj Napoca)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Bezoek aan onze zustergemeenten Sincrai en Tirgu Mures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M.J. van Bergeijk</dc:creator>
  <cp:lastModifiedBy>M.J. van Bergeijk</cp:lastModifiedBy>
  <cp:revision>69</cp:revision>
  <dcterms:created xsi:type="dcterms:W3CDTF">2017-10-16T11:38:49Z</dcterms:created>
  <dcterms:modified xsi:type="dcterms:W3CDTF">2017-10-23T15:21:34Z</dcterms:modified>
</cp:coreProperties>
</file>